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Georgia Pro Condensed Light" charset="1" panose="02040306050405020303"/>
      <p:regular r:id="rId21"/>
    </p:embeddedFont>
    <p:embeddedFont>
      <p:font typeface="TT Interphases" charset="1" panose="02000503020000020004"/>
      <p:regular r:id="rId22"/>
    </p:embeddedFont>
    <p:embeddedFont>
      <p:font typeface="TT Interphases Bold" charset="1" panose="02000803060000020004"/>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sv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1562100"/>
            <a:ext cx="8629650" cy="8724900"/>
            <a:chOff x="0" y="0"/>
            <a:chExt cx="2482140" cy="2509537"/>
          </a:xfrm>
        </p:grpSpPr>
        <p:sp>
          <p:nvSpPr>
            <p:cNvPr name="Freeform 3" id="3"/>
            <p:cNvSpPr/>
            <p:nvPr/>
          </p:nvSpPr>
          <p:spPr>
            <a:xfrm flipH="false" flipV="false" rot="0">
              <a:off x="0" y="0"/>
              <a:ext cx="2482140" cy="2509537"/>
            </a:xfrm>
            <a:custGeom>
              <a:avLst/>
              <a:gdLst/>
              <a:ahLst/>
              <a:cxnLst/>
              <a:rect r="r" b="b" t="t" l="l"/>
              <a:pathLst>
                <a:path h="2509537" w="2482140">
                  <a:moveTo>
                    <a:pt x="0" y="0"/>
                  </a:moveTo>
                  <a:lnTo>
                    <a:pt x="2482140" y="0"/>
                  </a:lnTo>
                  <a:lnTo>
                    <a:pt x="2482140" y="2509537"/>
                  </a:lnTo>
                  <a:lnTo>
                    <a:pt x="0" y="2509537"/>
                  </a:lnTo>
                  <a:close/>
                </a:path>
              </a:pathLst>
            </a:custGeom>
            <a:blipFill>
              <a:blip r:embed="rId2"/>
              <a:stretch>
                <a:fillRect l="0" t="-80" r="0" b="-80"/>
              </a:stretch>
            </a:blipFill>
          </p:spPr>
        </p:sp>
      </p:grpSp>
      <p:sp>
        <p:nvSpPr>
          <p:cNvPr name="TextBox 4" id="4"/>
          <p:cNvSpPr txBox="true"/>
          <p:nvPr/>
        </p:nvSpPr>
        <p:spPr>
          <a:xfrm rot="0">
            <a:off x="666750" y="1619250"/>
            <a:ext cx="6886575" cy="3034665"/>
          </a:xfrm>
          <a:prstGeom prst="rect">
            <a:avLst/>
          </a:prstGeom>
        </p:spPr>
        <p:txBody>
          <a:bodyPr anchor="t" rtlCol="false" tIns="0" lIns="0" bIns="0" rIns="0">
            <a:spAutoFit/>
          </a:bodyPr>
          <a:lstStyle/>
          <a:p>
            <a:pPr algn="l" marL="0" indent="0" lvl="0">
              <a:lnSpc>
                <a:spcPts val="7920"/>
              </a:lnSpc>
            </a:pPr>
            <a:r>
              <a:rPr lang="en-US" sz="7200" strike="noStrike" u="none">
                <a:solidFill>
                  <a:srgbClr val="172B4D"/>
                </a:solidFill>
                <a:latin typeface="Georgia Pro Condensed Light"/>
                <a:ea typeface="Georgia Pro Condensed Light"/>
                <a:cs typeface="Georgia Pro Condensed Light"/>
                <a:sym typeface="Georgia Pro Condensed Light"/>
              </a:rPr>
              <a:t>Apex AI™ Discovery Workshop</a:t>
            </a:r>
          </a:p>
        </p:txBody>
      </p:sp>
      <p:sp>
        <p:nvSpPr>
          <p:cNvPr name="TextBox 5" id="5"/>
          <p:cNvSpPr txBox="true"/>
          <p:nvPr/>
        </p:nvSpPr>
        <p:spPr>
          <a:xfrm rot="0">
            <a:off x="666750" y="8899644"/>
            <a:ext cx="5448300" cy="737900"/>
          </a:xfrm>
          <a:prstGeom prst="rect">
            <a:avLst/>
          </a:prstGeom>
        </p:spPr>
        <p:txBody>
          <a:bodyPr anchor="t" rtlCol="false" tIns="0" lIns="0" bIns="0" rIns="0">
            <a:spAutoFit/>
          </a:bodyPr>
          <a:lstStyle/>
          <a:p>
            <a:pPr algn="l" marL="0" indent="0" lvl="0">
              <a:lnSpc>
                <a:spcPts val="2940"/>
              </a:lnSpc>
              <a:spcBef>
                <a:spcPct val="0"/>
              </a:spcBef>
            </a:pPr>
            <a:r>
              <a:rPr lang="en-US" sz="2100" strike="noStrike" u="none">
                <a:solidFill>
                  <a:srgbClr val="4A5D80"/>
                </a:solidFill>
                <a:latin typeface="TT Interphases"/>
                <a:ea typeface="TT Interphases"/>
                <a:cs typeface="TT Interphases"/>
                <a:sym typeface="TT Interphases"/>
              </a:rPr>
              <a:t>Presented by: John Smith, Chief AI Strategist at Apex Innovations</a:t>
            </a:r>
          </a:p>
        </p:txBody>
      </p:sp>
      <p:sp>
        <p:nvSpPr>
          <p:cNvPr name="AutoShape 6" id="6"/>
          <p:cNvSpPr/>
          <p:nvPr/>
        </p:nvSpPr>
        <p:spPr>
          <a:xfrm>
            <a:off x="666750" y="1263650"/>
            <a:ext cx="16954500" cy="0"/>
          </a:xfrm>
          <a:prstGeom prst="line">
            <a:avLst/>
          </a:prstGeom>
          <a:ln cap="flat" w="9525">
            <a:solidFill>
              <a:srgbClr val="172B4D"/>
            </a:solidFill>
            <a:prstDash val="solid"/>
            <a:headEnd type="none" len="sm" w="sm"/>
            <a:tailEnd type="none" len="sm" w="sm"/>
          </a:ln>
        </p:spPr>
      </p:sp>
      <p:sp>
        <p:nvSpPr>
          <p:cNvPr name="TextBox 7" id="7"/>
          <p:cNvSpPr txBox="true"/>
          <p:nvPr/>
        </p:nvSpPr>
        <p:spPr>
          <a:xfrm rot="0">
            <a:off x="666750" y="695325"/>
            <a:ext cx="16954500" cy="291465"/>
          </a:xfrm>
          <a:prstGeom prst="rect">
            <a:avLst/>
          </a:prstGeom>
        </p:spPr>
        <p:txBody>
          <a:bodyPr anchor="t" rtlCol="false" tIns="0" lIns="0" bIns="0" rIns="0">
            <a:spAutoFit/>
          </a:bodyPr>
          <a:lstStyle/>
          <a:p>
            <a:pPr algn="just" marL="0" indent="0" lvl="0">
              <a:lnSpc>
                <a:spcPts val="2100"/>
              </a:lnSpc>
            </a:pPr>
            <a:r>
              <a:rPr lang="en-US" b="true" sz="2100">
                <a:solidFill>
                  <a:srgbClr val="172B4D"/>
                </a:solidFill>
                <a:latin typeface="TT Interphases Bold"/>
                <a:ea typeface="TT Interphases Bold"/>
                <a:cs typeface="TT Interphases Bold"/>
                <a:sym typeface="TT Interphases Bold"/>
              </a:rPr>
              <a:t>DISCOVERY WORKSHOP</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2034540"/>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Commercial Performance</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501765"/>
            <a:ext cx="6886575" cy="2223135"/>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Understanding AI's impact on your </a:t>
            </a:r>
            <a:r>
              <a:rPr lang="en-US" b="true" sz="2100">
                <a:solidFill>
                  <a:srgbClr val="4A5D80"/>
                </a:solidFill>
                <a:latin typeface="TT Interphases Bold"/>
                <a:ea typeface="TT Interphases Bold"/>
                <a:cs typeface="TT Interphases Bold"/>
                <a:sym typeface="TT Interphases Bold"/>
              </a:rPr>
              <a:t>financial governance</a:t>
            </a:r>
            <a:r>
              <a:rPr lang="en-US" sz="2100">
                <a:solidFill>
                  <a:srgbClr val="4A5D80"/>
                </a:solidFill>
                <a:latin typeface="TT Interphases"/>
                <a:ea typeface="TT Interphases"/>
                <a:cs typeface="TT Interphases"/>
                <a:sym typeface="TT Interphases"/>
              </a:rPr>
              <a:t> is crucial. This section evaluates cost visibility, identifies license optimisation opportunities, and measures ROI maturity to ensure your organisation maximises its commercial potential while effectively managing AI expenditures.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1034415"/>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Scoring &amp; Index</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873240"/>
            <a:ext cx="6886575" cy="1851660"/>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This section outlines the methodology to score each of the five pillars, utilizing a structured criteria system. The overall Apex AI™ Maturity Index is calculated on a scale from 0 to 100, reflecting the organization’s current maturity stage in AI integration.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2034540"/>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Productivity &amp; ROI Mapping</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873240"/>
            <a:ext cx="6886575" cy="1851660"/>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This section highlights the </a:t>
            </a:r>
            <a:r>
              <a:rPr lang="en-US" b="true" sz="2100">
                <a:solidFill>
                  <a:srgbClr val="4A5D80"/>
                </a:solidFill>
                <a:latin typeface="TT Interphases Bold"/>
                <a:ea typeface="TT Interphases Bold"/>
                <a:cs typeface="TT Interphases Bold"/>
                <a:sym typeface="TT Interphases Bold"/>
              </a:rPr>
              <a:t>impact of AI</a:t>
            </a:r>
            <a:r>
              <a:rPr lang="en-US" sz="2100">
                <a:solidFill>
                  <a:srgbClr val="4A5D80"/>
                </a:solidFill>
                <a:latin typeface="TT Interphases"/>
                <a:ea typeface="TT Interphases"/>
                <a:cs typeface="TT Interphases"/>
                <a:sym typeface="TT Interphases"/>
              </a:rPr>
              <a:t> on productivity and financial returns. By identifying high-impact use cases across departments, we can estimate potential time savings and translate these into significant annual financial benefits for the organization.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1034415"/>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90 Day Roadmap</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873240"/>
            <a:ext cx="6886575" cy="1851660"/>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In the initial 90 days, our focus will be on establishing </a:t>
            </a:r>
            <a:r>
              <a:rPr lang="en-US" b="true" sz="2100">
                <a:solidFill>
                  <a:srgbClr val="4A5D80"/>
                </a:solidFill>
                <a:latin typeface="TT Interphases Bold"/>
                <a:ea typeface="TT Interphases Bold"/>
                <a:cs typeface="TT Interphases Bold"/>
                <a:sym typeface="TT Interphases Bold"/>
              </a:rPr>
              <a:t>robust governance</a:t>
            </a:r>
            <a:r>
              <a:rPr lang="en-US" sz="2100">
                <a:solidFill>
                  <a:srgbClr val="4A5D80"/>
                </a:solidFill>
                <a:latin typeface="TT Interphases"/>
                <a:ea typeface="TT Interphases"/>
                <a:cs typeface="TT Interphases"/>
                <a:sym typeface="TT Interphases"/>
              </a:rPr>
              <a:t> and risk controls. Assigning executive ownership is crucial, along with implementing monitoring mechanisms and a solid policy foundation to ensure sustainable AI integration and management.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2034540"/>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6 to 12 Month Integration</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130290"/>
            <a:ext cx="6886575" cy="2594610"/>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This phase focuses on </a:t>
            </a:r>
            <a:r>
              <a:rPr lang="en-US" b="true" sz="2100">
                <a:solidFill>
                  <a:srgbClr val="4A5D80"/>
                </a:solidFill>
                <a:latin typeface="TT Interphases Bold"/>
                <a:ea typeface="TT Interphases Bold"/>
                <a:cs typeface="TT Interphases Bold"/>
                <a:sym typeface="TT Interphases Bold"/>
              </a:rPr>
              <a:t>expanding structured AI adoption</a:t>
            </a:r>
            <a:r>
              <a:rPr lang="en-US" sz="2100">
                <a:solidFill>
                  <a:srgbClr val="4A5D80"/>
                </a:solidFill>
                <a:latin typeface="TT Interphases"/>
                <a:ea typeface="TT Interphases"/>
                <a:cs typeface="TT Interphases"/>
                <a:sym typeface="TT Interphases"/>
              </a:rPr>
              <a:t> across various departments. It includes implementing optimization cycles, enhancing workflow automation, formalizing cost management, and establishing a comprehensive board-level reporting framework to ensure sustained success and growth across the organization.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666750" y="8277738"/>
            <a:ext cx="16954500" cy="0"/>
          </a:xfrm>
          <a:prstGeom prst="line">
            <a:avLst/>
          </a:prstGeom>
          <a:ln cap="flat" w="19050">
            <a:solidFill>
              <a:srgbClr val="172B4D"/>
            </a:solidFill>
            <a:prstDash val="solid"/>
            <a:headEnd type="none" len="sm" w="sm"/>
            <a:tailEnd type="none" len="sm" w="sm"/>
          </a:ln>
        </p:spPr>
      </p:sp>
      <p:grpSp>
        <p:nvGrpSpPr>
          <p:cNvPr name="Group 3" id="3"/>
          <p:cNvGrpSpPr/>
          <p:nvPr/>
        </p:nvGrpSpPr>
        <p:grpSpPr>
          <a:xfrm rot="0">
            <a:off x="6419850" y="0"/>
            <a:ext cx="11868150" cy="6034088"/>
            <a:chOff x="0" y="0"/>
            <a:chExt cx="1598656" cy="812800"/>
          </a:xfrm>
        </p:grpSpPr>
        <p:sp>
          <p:nvSpPr>
            <p:cNvPr name="Freeform 4" id="4"/>
            <p:cNvSpPr/>
            <p:nvPr/>
          </p:nvSpPr>
          <p:spPr>
            <a:xfrm flipH="false" flipV="false" rot="0">
              <a:off x="0" y="0"/>
              <a:ext cx="1598656" cy="812800"/>
            </a:xfrm>
            <a:custGeom>
              <a:avLst/>
              <a:gdLst/>
              <a:ahLst/>
              <a:cxnLst/>
              <a:rect r="r" b="b" t="t" l="l"/>
              <a:pathLst>
                <a:path h="812800" w="1598656">
                  <a:moveTo>
                    <a:pt x="0" y="0"/>
                  </a:moveTo>
                  <a:lnTo>
                    <a:pt x="1598656" y="0"/>
                  </a:lnTo>
                  <a:lnTo>
                    <a:pt x="1598656" y="812800"/>
                  </a:lnTo>
                  <a:lnTo>
                    <a:pt x="0" y="812800"/>
                  </a:lnTo>
                  <a:close/>
                </a:path>
              </a:pathLst>
            </a:custGeom>
            <a:blipFill>
              <a:blip r:embed="rId2"/>
              <a:stretch>
                <a:fillRect l="-91" t="0" r="-91" b="0"/>
              </a:stretch>
            </a:blipFill>
          </p:spPr>
        </p:sp>
      </p:grpSp>
      <p:grpSp>
        <p:nvGrpSpPr>
          <p:cNvPr name="Group 5" id="5"/>
          <p:cNvGrpSpPr/>
          <p:nvPr/>
        </p:nvGrpSpPr>
        <p:grpSpPr>
          <a:xfrm rot="0">
            <a:off x="666750" y="8708464"/>
            <a:ext cx="5448300" cy="893445"/>
            <a:chOff x="0" y="0"/>
            <a:chExt cx="7264400" cy="1191260"/>
          </a:xfrm>
        </p:grpSpPr>
        <p:sp>
          <p:nvSpPr>
            <p:cNvPr name="TextBox 6" id="6"/>
            <p:cNvSpPr txBox="true"/>
            <p:nvPr/>
          </p:nvSpPr>
          <p:spPr>
            <a:xfrm rot="0">
              <a:off x="0" y="-47625"/>
              <a:ext cx="7264400" cy="471805"/>
            </a:xfrm>
            <a:prstGeom prst="rect">
              <a:avLst/>
            </a:prstGeom>
          </p:spPr>
          <p:txBody>
            <a:bodyPr anchor="t" rtlCol="false" tIns="0" lIns="0" bIns="0" rIns="0">
              <a:spAutoFit/>
            </a:bodyPr>
            <a:lstStyle/>
            <a:p>
              <a:pPr algn="l" marL="0" indent="0" lvl="0">
                <a:lnSpc>
                  <a:spcPts val="2940"/>
                </a:lnSpc>
              </a:pPr>
              <a:r>
                <a:rPr lang="en-US" sz="2100" u="none">
                  <a:solidFill>
                    <a:srgbClr val="4A5D80"/>
                  </a:solidFill>
                  <a:latin typeface="TT Interphases"/>
                  <a:ea typeface="TT Interphases"/>
                  <a:cs typeface="TT Interphases"/>
                  <a:sym typeface="TT Interphases"/>
                </a:rPr>
                <a:t>EMAIL</a:t>
              </a:r>
            </a:p>
          </p:txBody>
        </p:sp>
        <p:sp>
          <p:nvSpPr>
            <p:cNvPr name="TextBox 7" id="7"/>
            <p:cNvSpPr txBox="true"/>
            <p:nvPr/>
          </p:nvSpPr>
          <p:spPr>
            <a:xfrm rot="0">
              <a:off x="0" y="493184"/>
              <a:ext cx="7264400" cy="698077"/>
            </a:xfrm>
            <a:prstGeom prst="rect">
              <a:avLst/>
            </a:prstGeom>
          </p:spPr>
          <p:txBody>
            <a:bodyPr anchor="t" rtlCol="false" tIns="0" lIns="0" bIns="0" rIns="0">
              <a:spAutoFit/>
            </a:bodyPr>
            <a:lstStyle/>
            <a:p>
              <a:pPr algn="l" marL="0" indent="0" lvl="0">
                <a:lnSpc>
                  <a:spcPts val="4480"/>
                </a:lnSpc>
                <a:spcBef>
                  <a:spcPct val="0"/>
                </a:spcBef>
              </a:pPr>
              <a:r>
                <a:rPr lang="en-US" sz="3200" u="none">
                  <a:solidFill>
                    <a:srgbClr val="172B4D"/>
                  </a:solidFill>
                  <a:latin typeface="Georgia Pro Condensed Light"/>
                  <a:ea typeface="Georgia Pro Condensed Light"/>
                  <a:cs typeface="Georgia Pro Condensed Light"/>
                  <a:sym typeface="Georgia Pro Condensed Light"/>
                </a:rPr>
                <a:t>hello@reallygreatsite.com</a:t>
              </a:r>
            </a:p>
          </p:txBody>
        </p:sp>
      </p:grpSp>
      <p:grpSp>
        <p:nvGrpSpPr>
          <p:cNvPr name="Group 8" id="8"/>
          <p:cNvGrpSpPr/>
          <p:nvPr/>
        </p:nvGrpSpPr>
        <p:grpSpPr>
          <a:xfrm rot="0">
            <a:off x="6419850" y="8724900"/>
            <a:ext cx="4010025" cy="893445"/>
            <a:chOff x="0" y="0"/>
            <a:chExt cx="5346700" cy="1191260"/>
          </a:xfrm>
        </p:grpSpPr>
        <p:sp>
          <p:nvSpPr>
            <p:cNvPr name="TextBox 9" id="9"/>
            <p:cNvSpPr txBox="true"/>
            <p:nvPr/>
          </p:nvSpPr>
          <p:spPr>
            <a:xfrm rot="0">
              <a:off x="0" y="-47625"/>
              <a:ext cx="5346700" cy="471805"/>
            </a:xfrm>
            <a:prstGeom prst="rect">
              <a:avLst/>
            </a:prstGeom>
          </p:spPr>
          <p:txBody>
            <a:bodyPr anchor="t" rtlCol="false" tIns="0" lIns="0" bIns="0" rIns="0">
              <a:spAutoFit/>
            </a:bodyPr>
            <a:lstStyle/>
            <a:p>
              <a:pPr algn="l" marL="0" indent="0" lvl="0">
                <a:lnSpc>
                  <a:spcPts val="2940"/>
                </a:lnSpc>
                <a:spcBef>
                  <a:spcPct val="0"/>
                </a:spcBef>
              </a:pPr>
              <a:r>
                <a:rPr lang="en-US" sz="2100" strike="noStrike" u="none">
                  <a:solidFill>
                    <a:srgbClr val="4A5D80"/>
                  </a:solidFill>
                  <a:latin typeface="TT Interphases"/>
                  <a:ea typeface="TT Interphases"/>
                  <a:cs typeface="TT Interphases"/>
                  <a:sym typeface="TT Interphases"/>
                </a:rPr>
                <a:t>SOCIAL MEDIA</a:t>
              </a:r>
            </a:p>
          </p:txBody>
        </p:sp>
        <p:sp>
          <p:nvSpPr>
            <p:cNvPr name="TextBox 10" id="10"/>
            <p:cNvSpPr txBox="true"/>
            <p:nvPr/>
          </p:nvSpPr>
          <p:spPr>
            <a:xfrm rot="0">
              <a:off x="0" y="493184"/>
              <a:ext cx="5346700" cy="698077"/>
            </a:xfrm>
            <a:prstGeom prst="rect">
              <a:avLst/>
            </a:prstGeom>
          </p:spPr>
          <p:txBody>
            <a:bodyPr anchor="t" rtlCol="false" tIns="0" lIns="0" bIns="0" rIns="0">
              <a:spAutoFit/>
            </a:bodyPr>
            <a:lstStyle/>
            <a:p>
              <a:pPr algn="l" marL="0" indent="0" lvl="0">
                <a:lnSpc>
                  <a:spcPts val="4480"/>
                </a:lnSpc>
                <a:spcBef>
                  <a:spcPct val="0"/>
                </a:spcBef>
              </a:pPr>
              <a:r>
                <a:rPr lang="en-US" sz="3200">
                  <a:solidFill>
                    <a:srgbClr val="172B4D"/>
                  </a:solidFill>
                  <a:latin typeface="Georgia Pro Condensed Light"/>
                  <a:ea typeface="Georgia Pro Condensed Light"/>
                  <a:cs typeface="Georgia Pro Condensed Light"/>
                  <a:sym typeface="Georgia Pro Condensed Light"/>
                </a:rPr>
                <a:t>@reallygreatsite.com</a:t>
              </a:r>
            </a:p>
          </p:txBody>
        </p:sp>
      </p:grpSp>
      <p:sp>
        <p:nvSpPr>
          <p:cNvPr name="TextBox 11" id="11"/>
          <p:cNvSpPr txBox="true"/>
          <p:nvPr/>
        </p:nvSpPr>
        <p:spPr>
          <a:xfrm rot="0">
            <a:off x="10734675" y="8677275"/>
            <a:ext cx="4010025" cy="365760"/>
          </a:xfrm>
          <a:prstGeom prst="rect">
            <a:avLst/>
          </a:prstGeom>
        </p:spPr>
        <p:txBody>
          <a:bodyPr anchor="t" rtlCol="false" tIns="0" lIns="0" bIns="0" rIns="0">
            <a:spAutoFit/>
          </a:bodyPr>
          <a:lstStyle/>
          <a:p>
            <a:pPr algn="l" marL="0" indent="0" lvl="0">
              <a:lnSpc>
                <a:spcPts val="2940"/>
              </a:lnSpc>
              <a:spcBef>
                <a:spcPct val="0"/>
              </a:spcBef>
            </a:pPr>
            <a:r>
              <a:rPr lang="en-US" sz="2100" strike="noStrike" u="none">
                <a:solidFill>
                  <a:srgbClr val="4A5D80"/>
                </a:solidFill>
                <a:latin typeface="TT Interphases"/>
                <a:ea typeface="TT Interphases"/>
                <a:cs typeface="TT Interphases"/>
                <a:sym typeface="TT Interphases"/>
              </a:rPr>
              <a:t>PHONE</a:t>
            </a:r>
          </a:p>
        </p:txBody>
      </p:sp>
      <p:sp>
        <p:nvSpPr>
          <p:cNvPr name="TextBox 12" id="12"/>
          <p:cNvSpPr txBox="true"/>
          <p:nvPr/>
        </p:nvSpPr>
        <p:spPr>
          <a:xfrm rot="0">
            <a:off x="10734675" y="9082405"/>
            <a:ext cx="4010025" cy="537845"/>
          </a:xfrm>
          <a:prstGeom prst="rect">
            <a:avLst/>
          </a:prstGeom>
        </p:spPr>
        <p:txBody>
          <a:bodyPr anchor="t" rtlCol="false" tIns="0" lIns="0" bIns="0" rIns="0">
            <a:spAutoFit/>
          </a:bodyPr>
          <a:lstStyle/>
          <a:p>
            <a:pPr algn="l" marL="0" indent="0" lvl="0">
              <a:lnSpc>
                <a:spcPts val="4480"/>
              </a:lnSpc>
              <a:spcBef>
                <a:spcPct val="0"/>
              </a:spcBef>
            </a:pPr>
            <a:r>
              <a:rPr lang="en-US" sz="3200">
                <a:solidFill>
                  <a:srgbClr val="172B4D"/>
                </a:solidFill>
                <a:latin typeface="Georgia Pro Condensed Light"/>
                <a:ea typeface="Georgia Pro Condensed Light"/>
                <a:cs typeface="Georgia Pro Condensed Light"/>
                <a:sym typeface="Georgia Pro Condensed Light"/>
              </a:rPr>
              <a:t>123-456-7890</a:t>
            </a:r>
          </a:p>
        </p:txBody>
      </p:sp>
      <p:sp>
        <p:nvSpPr>
          <p:cNvPr name="TextBox 13" id="13"/>
          <p:cNvSpPr txBox="true"/>
          <p:nvPr/>
        </p:nvSpPr>
        <p:spPr>
          <a:xfrm rot="0">
            <a:off x="666750" y="6924675"/>
            <a:ext cx="16954500" cy="1085850"/>
          </a:xfrm>
          <a:prstGeom prst="rect">
            <a:avLst/>
          </a:prstGeom>
        </p:spPr>
        <p:txBody>
          <a:bodyPr anchor="t" rtlCol="false" tIns="0" lIns="0" bIns="0" rIns="0">
            <a:spAutoFit/>
          </a:bodyPr>
          <a:lstStyle/>
          <a:p>
            <a:pPr algn="l" marL="0" indent="0" lvl="0">
              <a:lnSpc>
                <a:spcPts val="8532"/>
              </a:lnSpc>
            </a:pPr>
            <a:r>
              <a:rPr lang="en-US" sz="7109">
                <a:solidFill>
                  <a:srgbClr val="172B4D"/>
                </a:solidFill>
                <a:latin typeface="Georgia Pro Condensed Light"/>
                <a:ea typeface="Georgia Pro Condensed Light"/>
                <a:cs typeface="Georgia Pro Condensed Light"/>
                <a:sym typeface="Georgia Pro Condensed Light"/>
              </a:rPr>
              <a:t>Get in Touch for Next Steps!</a:t>
            </a:r>
          </a:p>
        </p:txBody>
      </p:sp>
      <p:sp>
        <p:nvSpPr>
          <p:cNvPr name="Freeform 14" id="14"/>
          <p:cNvSpPr/>
          <p:nvPr/>
        </p:nvSpPr>
        <p:spPr>
          <a:xfrm flipH="false" flipV="false" rot="0">
            <a:off x="666750" y="666750"/>
            <a:ext cx="2686050" cy="2686050"/>
          </a:xfrm>
          <a:custGeom>
            <a:avLst/>
            <a:gdLst/>
            <a:ahLst/>
            <a:cxnLst/>
            <a:rect r="r" b="b" t="t" l="l"/>
            <a:pathLst>
              <a:path h="2686050" w="2686050">
                <a:moveTo>
                  <a:pt x="0" y="0"/>
                </a:moveTo>
                <a:lnTo>
                  <a:pt x="2686050" y="0"/>
                </a:lnTo>
                <a:lnTo>
                  <a:pt x="2686050" y="2686050"/>
                </a:lnTo>
                <a:lnTo>
                  <a:pt x="0" y="268605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2034540"/>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Workshop Overview</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501765"/>
            <a:ext cx="6886575" cy="2223135"/>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The </a:t>
            </a:r>
            <a:r>
              <a:rPr lang="en-US" b="true" sz="2100">
                <a:solidFill>
                  <a:srgbClr val="4A5D80"/>
                </a:solidFill>
                <a:latin typeface="TT Interphases Bold"/>
                <a:ea typeface="TT Interphases Bold"/>
                <a:cs typeface="TT Interphases Bold"/>
                <a:sym typeface="TT Interphases Bold"/>
              </a:rPr>
              <a:t>Apex AI™ Discovery Workshop</a:t>
            </a:r>
            <a:r>
              <a:rPr lang="en-US" sz="2100">
                <a:solidFill>
                  <a:srgbClr val="4A5D80"/>
                </a:solidFill>
                <a:latin typeface="TT Interphases"/>
                <a:ea typeface="TT Interphases"/>
                <a:cs typeface="TT Interphases"/>
                <a:sym typeface="TT Interphases"/>
              </a:rPr>
              <a:t> aims to clarify our objectives today: enhancing risk visibility, uncovering productivity opportunities, and achieving commercial clarity. Our discussions will establish executive priorities while ensuring an open and practical environment for all participants.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2034540"/>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AI Tools Assessment</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873240"/>
            <a:ext cx="6886575" cy="1851660"/>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This section focuses on identifying the </a:t>
            </a:r>
            <a:r>
              <a:rPr lang="en-US" b="true" sz="2100">
                <a:solidFill>
                  <a:srgbClr val="4A5D80"/>
                </a:solidFill>
                <a:latin typeface="TT Interphases Bold"/>
                <a:ea typeface="TT Interphases Bold"/>
                <a:cs typeface="TT Interphases Bold"/>
                <a:sym typeface="TT Interphases Bold"/>
              </a:rPr>
              <a:t>current AI tools</a:t>
            </a:r>
            <a:r>
              <a:rPr lang="en-US" sz="2100">
                <a:solidFill>
                  <a:srgbClr val="4A5D80"/>
                </a:solidFill>
                <a:latin typeface="TT Interphases"/>
                <a:ea typeface="TT Interphases"/>
                <a:cs typeface="TT Interphases"/>
                <a:sym typeface="TT Interphases"/>
              </a:rPr>
              <a:t> deployed across your organization. Understanding existing applications and uncovering informal usage patterns is crucial for assessing leadership visibility and framing AI as an operational reality, not just an experiment.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2034540"/>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The Risk Landscape</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501765"/>
            <a:ext cx="6886575" cy="2223135"/>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The increasing reliance on AI technologies brings significant </a:t>
            </a:r>
            <a:r>
              <a:rPr lang="en-US" b="true" sz="2100">
                <a:solidFill>
                  <a:srgbClr val="4A5D80"/>
                </a:solidFill>
                <a:latin typeface="TT Interphases Bold"/>
                <a:ea typeface="TT Interphases Bold"/>
                <a:cs typeface="TT Interphases Bold"/>
                <a:sym typeface="TT Interphases Bold"/>
              </a:rPr>
              <a:t>data leakage</a:t>
            </a:r>
            <a:r>
              <a:rPr lang="en-US" sz="2100">
                <a:solidFill>
                  <a:srgbClr val="4A5D80"/>
                </a:solidFill>
                <a:latin typeface="TT Interphases"/>
                <a:ea typeface="TT Interphases"/>
                <a:cs typeface="TT Interphases"/>
                <a:sym typeface="TT Interphases"/>
              </a:rPr>
              <a:t> and privacy risks. Unmanaged AI usage can expose organizations to </a:t>
            </a:r>
            <a:r>
              <a:rPr lang="en-US" b="true" sz="2100">
                <a:solidFill>
                  <a:srgbClr val="4A5D80"/>
                </a:solidFill>
                <a:latin typeface="TT Interphases Bold"/>
                <a:ea typeface="TT Interphases Bold"/>
                <a:cs typeface="TT Interphases Bold"/>
                <a:sym typeface="TT Interphases Bold"/>
              </a:rPr>
              <a:t>regulatory scrutiny</a:t>
            </a:r>
            <a:r>
              <a:rPr lang="en-US" sz="2100">
                <a:solidFill>
                  <a:srgbClr val="4A5D80"/>
                </a:solidFill>
                <a:latin typeface="TT Interphases"/>
                <a:ea typeface="TT Interphases"/>
                <a:cs typeface="TT Interphases"/>
                <a:sym typeface="TT Interphases"/>
              </a:rPr>
              <a:t> and potential reputational damage, necessitating a robust framework to mitigate these vulnerabilities and ensure compliance.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2034540"/>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Apex AI™ Maturity Model</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130290"/>
            <a:ext cx="6886575" cy="2594610"/>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The Apex AI™ Maturity Model outlines five distinct stages: </a:t>
            </a:r>
            <a:r>
              <a:rPr lang="en-US" b="true" sz="2100">
                <a:solidFill>
                  <a:srgbClr val="4A5D80"/>
                </a:solidFill>
                <a:latin typeface="TT Interphases Bold"/>
                <a:ea typeface="TT Interphases Bold"/>
                <a:cs typeface="TT Interphases Bold"/>
                <a:sym typeface="TT Interphases Bold"/>
              </a:rPr>
              <a:t>Exposure, Awareness, Alignment, Integration, and Optimisation</a:t>
            </a:r>
            <a:r>
              <a:rPr lang="en-US" sz="2100">
                <a:solidFill>
                  <a:srgbClr val="4A5D80"/>
                </a:solidFill>
                <a:latin typeface="TT Interphases"/>
                <a:ea typeface="TT Interphases"/>
                <a:cs typeface="TT Interphases"/>
                <a:sym typeface="TT Interphases"/>
              </a:rPr>
              <a:t>. Each stage assesses an organization's current AI capabilities and guides strategic growth towards effective AI implementation and governance, ensuring operational excellence and competitive advantage.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2034540"/>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Strategy &amp; Leadership</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873240"/>
            <a:ext cx="6886575" cy="1851660"/>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This section evaluates the importance of </a:t>
            </a:r>
            <a:r>
              <a:rPr lang="en-US" b="true" sz="2100">
                <a:solidFill>
                  <a:srgbClr val="4A5D80"/>
                </a:solidFill>
                <a:latin typeface="TT Interphases Bold"/>
                <a:ea typeface="TT Interphases Bold"/>
                <a:cs typeface="TT Interphases Bold"/>
                <a:sym typeface="TT Interphases Bold"/>
              </a:rPr>
              <a:t>executive ownership</a:t>
            </a:r>
            <a:r>
              <a:rPr lang="en-US" sz="2100">
                <a:solidFill>
                  <a:srgbClr val="4A5D80"/>
                </a:solidFill>
                <a:latin typeface="TT Interphases"/>
                <a:ea typeface="TT Interphases"/>
                <a:cs typeface="TT Interphases"/>
                <a:sym typeface="TT Interphases"/>
              </a:rPr>
              <a:t> over AI initiatives. It examines the presence of a documented AI strategy, budget allocation, and board oversight, ensuring that decision-making roles are clearly defined and accountability gaps identified.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1034415"/>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Risk &amp; Governance</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501765"/>
            <a:ext cx="6886575" cy="2223135"/>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Effective governance is crucial for successful AI integration within organizations. This section evaluates existing AI policies, acceptable use standards, and integration into the enterprise risk framework, identifying any gaps in governance maturity that could hinder overall performance and compliance.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2034540"/>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Technology &amp; Architecture</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501765"/>
            <a:ext cx="6886575" cy="2223135"/>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This section evaluates the </a:t>
            </a:r>
            <a:r>
              <a:rPr lang="en-US" b="true" sz="2100">
                <a:solidFill>
                  <a:srgbClr val="4A5D80"/>
                </a:solidFill>
                <a:latin typeface="TT Interphases Bold"/>
                <a:ea typeface="TT Interphases Bold"/>
                <a:cs typeface="TT Interphases Bold"/>
                <a:sym typeface="TT Interphases Bold"/>
              </a:rPr>
              <a:t>infrastructure and security</a:t>
            </a:r>
            <a:r>
              <a:rPr lang="en-US" sz="2100">
                <a:solidFill>
                  <a:srgbClr val="4A5D80"/>
                </a:solidFill>
                <a:latin typeface="TT Interphases"/>
                <a:ea typeface="TT Interphases"/>
                <a:cs typeface="TT Interphases"/>
                <a:sym typeface="TT Interphases"/>
              </a:rPr>
              <a:t> of AI platforms, assessing configuration, monitoring capabilities, and data classification controls. Understanding these aspects is critical for identifying technical risk exposure and ensuring robust AI operations within the organization.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991600" y="666750"/>
            <a:ext cx="9296400" cy="9620250"/>
            <a:chOff x="0" y="0"/>
            <a:chExt cx="957635" cy="990995"/>
          </a:xfrm>
        </p:grpSpPr>
        <p:sp>
          <p:nvSpPr>
            <p:cNvPr name="Freeform 3" id="3"/>
            <p:cNvSpPr/>
            <p:nvPr/>
          </p:nvSpPr>
          <p:spPr>
            <a:xfrm flipH="false" flipV="false" rot="0">
              <a:off x="0" y="0"/>
              <a:ext cx="957635" cy="990995"/>
            </a:xfrm>
            <a:custGeom>
              <a:avLst/>
              <a:gdLst/>
              <a:ahLst/>
              <a:cxnLst/>
              <a:rect r="r" b="b" t="t" l="l"/>
              <a:pathLst>
                <a:path h="990995" w="957635">
                  <a:moveTo>
                    <a:pt x="0" y="0"/>
                  </a:moveTo>
                  <a:lnTo>
                    <a:pt x="957635" y="0"/>
                  </a:lnTo>
                  <a:lnTo>
                    <a:pt x="957635" y="990995"/>
                  </a:lnTo>
                  <a:lnTo>
                    <a:pt x="0" y="990995"/>
                  </a:lnTo>
                  <a:close/>
                </a:path>
              </a:pathLst>
            </a:custGeom>
            <a:blipFill>
              <a:blip r:embed="rId2"/>
              <a:stretch>
                <a:fillRect l="0" t="-69" r="0" b="-69"/>
              </a:stretch>
            </a:blipFill>
          </p:spPr>
        </p:sp>
      </p:grpSp>
      <p:sp>
        <p:nvSpPr>
          <p:cNvPr name="TextBox 4" id="4"/>
          <p:cNvSpPr txBox="true"/>
          <p:nvPr/>
        </p:nvSpPr>
        <p:spPr>
          <a:xfrm rot="0">
            <a:off x="666750" y="723900"/>
            <a:ext cx="6886575" cy="2034540"/>
          </a:xfrm>
          <a:prstGeom prst="rect">
            <a:avLst/>
          </a:prstGeom>
        </p:spPr>
        <p:txBody>
          <a:bodyPr anchor="t" rtlCol="false" tIns="0" lIns="0" bIns="0" rIns="0">
            <a:spAutoFit/>
          </a:bodyPr>
          <a:lstStyle/>
          <a:p>
            <a:pPr algn="l" marL="0" indent="0" lvl="0">
              <a:lnSpc>
                <a:spcPts val="7920"/>
              </a:lnSpc>
            </a:pPr>
            <a:r>
              <a:rPr lang="en-US" sz="7200">
                <a:solidFill>
                  <a:srgbClr val="172B4D"/>
                </a:solidFill>
                <a:latin typeface="Georgia Pro Condensed Light"/>
                <a:ea typeface="Georgia Pro Condensed Light"/>
                <a:cs typeface="Georgia Pro Condensed Light"/>
                <a:sym typeface="Georgia Pro Condensed Light"/>
              </a:rPr>
              <a:t>Adoption &amp; Productivity</a:t>
            </a:r>
          </a:p>
        </p:txBody>
      </p:sp>
      <p:sp>
        <p:nvSpPr>
          <p:cNvPr name="AutoShape 5" id="5"/>
          <p:cNvSpPr/>
          <p:nvPr/>
        </p:nvSpPr>
        <p:spPr>
          <a:xfrm flipV="true">
            <a:off x="666750" y="9625012"/>
            <a:ext cx="5753100" cy="0"/>
          </a:xfrm>
          <a:prstGeom prst="line">
            <a:avLst/>
          </a:prstGeom>
          <a:ln cap="flat" w="9525">
            <a:solidFill>
              <a:srgbClr val="172B4D"/>
            </a:solidFill>
            <a:prstDash val="solid"/>
            <a:headEnd type="none" len="sm" w="sm"/>
            <a:tailEnd type="none" len="sm" w="sm"/>
          </a:ln>
        </p:spPr>
      </p:sp>
      <p:sp>
        <p:nvSpPr>
          <p:cNvPr name="TextBox 6" id="6"/>
          <p:cNvSpPr txBox="true"/>
          <p:nvPr/>
        </p:nvSpPr>
        <p:spPr>
          <a:xfrm rot="0">
            <a:off x="666750" y="6501765"/>
            <a:ext cx="6886575" cy="2223135"/>
          </a:xfrm>
          <a:prstGeom prst="rect">
            <a:avLst/>
          </a:prstGeom>
        </p:spPr>
        <p:txBody>
          <a:bodyPr anchor="t" rtlCol="false" tIns="0" lIns="0" bIns="0" rIns="0">
            <a:spAutoFit/>
          </a:bodyPr>
          <a:lstStyle/>
          <a:p>
            <a:pPr algn="l" marL="0" indent="0" lvl="0">
              <a:lnSpc>
                <a:spcPts val="2940"/>
              </a:lnSpc>
            </a:pPr>
            <a:r>
              <a:rPr lang="en-US" sz="2100">
                <a:solidFill>
                  <a:srgbClr val="4A5D80"/>
                </a:solidFill>
                <a:latin typeface="TT Interphases"/>
                <a:ea typeface="TT Interphases"/>
                <a:cs typeface="TT Interphases"/>
                <a:sym typeface="TT Interphases"/>
              </a:rPr>
              <a:t>Effective </a:t>
            </a:r>
            <a:r>
              <a:rPr lang="en-US" b="true" sz="2100">
                <a:solidFill>
                  <a:srgbClr val="4A5D80"/>
                </a:solidFill>
                <a:latin typeface="TT Interphases Bold"/>
                <a:ea typeface="TT Interphases Bold"/>
                <a:cs typeface="TT Interphases Bold"/>
                <a:sym typeface="TT Interphases Bold"/>
              </a:rPr>
              <a:t>adoption of AI technologies</a:t>
            </a:r>
            <a:r>
              <a:rPr lang="en-US" sz="2100">
                <a:solidFill>
                  <a:srgbClr val="4A5D80"/>
                </a:solidFill>
                <a:latin typeface="TT Interphases"/>
                <a:ea typeface="TT Interphases"/>
                <a:cs typeface="TT Interphases"/>
                <a:sym typeface="TT Interphases"/>
              </a:rPr>
              <a:t> hinges on comprehensive training programs. Investing in employee enablement, standardisation of prompts, and identifying automation opportunities can lead to significant productivity gains. Evaluating how departments integrate AI will uncover further advancement potential.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description>Presentation - Apex AI™ Discovery Workshop</dc:description>
  <dc:identifier>DAHBh6bbx_U</dc:identifier>
  <dcterms:modified xsi:type="dcterms:W3CDTF">2011-08-01T06:04:30Z</dcterms:modified>
  <cp:revision>1</cp:revision>
  <dc:title>Presentation - Apex AI™ Discovery Workshop</dc:title>
</cp:coreProperties>
</file>

<file path=docProps/thumbnail.jpeg>
</file>